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64" r:id="rId11"/>
    <p:sldId id="282" r:id="rId12"/>
    <p:sldId id="265" r:id="rId13"/>
    <p:sldId id="281" r:id="rId14"/>
    <p:sldId id="266" r:id="rId15"/>
    <p:sldId id="267" r:id="rId16"/>
    <p:sldId id="268" r:id="rId17"/>
    <p:sldId id="279" r:id="rId18"/>
    <p:sldId id="269" r:id="rId19"/>
    <p:sldId id="278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2" r:id="rId37"/>
    <p:sldId id="293" r:id="rId38"/>
    <p:sldId id="294" r:id="rId39"/>
    <p:sldId id="295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296" r:id="rId48"/>
  </p:sldIdLst>
  <p:sldSz cx="9144000" cy="6858000" type="screen4x3"/>
  <p:notesSz cx="6858000" cy="9144000"/>
  <p:custDataLst>
    <p:tags r:id="rId4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66"/>
    <a:srgbClr val="00FFFF"/>
    <a:srgbClr val="CCFF66"/>
    <a:srgbClr val="FFFF00"/>
    <a:srgbClr val="ECF3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7FACD-AE2B-4D9D-BDFF-D7BA53B28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051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F1E43-7698-4063-BC0B-B6B75933D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63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9AD6C-FDA2-4CC4-A0EF-4CB4AEC2F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187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841A6-E172-4153-8E53-8B2207983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351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3F842-F5CE-45FC-98F3-29ADC5556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416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02A80-1EA6-4373-960C-71AAE3DAE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64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CC378-2519-424D-909D-CB696DA05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428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7CD24-0F41-4367-BA48-81DF9976D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292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6FC09-9E26-4578-A572-02D89166A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97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20116-ED07-4958-BC9F-0209D0A0C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448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991A3-6273-44C5-B448-590E08B47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987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84FA907-B17F-48C3-9F4F-6DD4696AC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3" Type="http://schemas.openxmlformats.org/officeDocument/2006/relationships/slide" Target="slide13.xml"/><Relationship Id="rId7" Type="http://schemas.openxmlformats.org/officeDocument/2006/relationships/slide" Target="slide3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7.xml"/><Relationship Id="rId11" Type="http://schemas.openxmlformats.org/officeDocument/2006/relationships/slide" Target="slide46.xml"/><Relationship Id="rId5" Type="http://schemas.openxmlformats.org/officeDocument/2006/relationships/slide" Target="slide19.xml"/><Relationship Id="rId10" Type="http://schemas.openxmlformats.org/officeDocument/2006/relationships/slide" Target="slide39.xml"/><Relationship Id="rId4" Type="http://schemas.openxmlformats.org/officeDocument/2006/relationships/slide" Target="slide17.xml"/><Relationship Id="rId9" Type="http://schemas.openxmlformats.org/officeDocument/2006/relationships/slide" Target="slide3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{F8D5D2EB-2364-4630-976F-9A438733725C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733800"/>
            <a:ext cx="334803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{AC1AC57A-B7A1-41E0-B7AF-EF76ED481518}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644900"/>
            <a:ext cx="2865437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WordArt 8"/>
          <p:cNvSpPr>
            <a:spLocks noChangeArrowheads="1" noChangeShapeType="1" noTextEdit="1"/>
          </p:cNvSpPr>
          <p:nvPr/>
        </p:nvSpPr>
        <p:spPr bwMode="auto">
          <a:xfrm>
            <a:off x="539750" y="404813"/>
            <a:ext cx="7632700" cy="2736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"Зачем отрицать то,</a:t>
            </a:r>
          </a:p>
          <a:p>
            <a:pPr algn="ctr"/>
            <a:r>
              <a:rPr lang="ru-RU" sz="3600" b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что очевидно?"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57" name="Group 17"/>
          <p:cNvGraphicFramePr>
            <a:graphicFrameLocks noGrp="1"/>
          </p:cNvGraphicFramePr>
          <p:nvPr/>
        </p:nvGraphicFramePr>
        <p:xfrm>
          <a:off x="611188" y="476250"/>
          <a:ext cx="7848600" cy="2592388"/>
        </p:xfrm>
        <a:graphic>
          <a:graphicData uri="http://schemas.openxmlformats.org/drawingml/2006/table">
            <a:tbl>
              <a:tblPr/>
              <a:tblGrid>
                <a:gridCol w="7848600"/>
              </a:tblGrid>
              <a:tr h="1296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Холодная зима -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Урожайное лето.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58" name="Picture 18" descr="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924175"/>
            <a:ext cx="57594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AutoShape 1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237288"/>
            <a:ext cx="504825" cy="4667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>
            <a:off x="755650" y="836613"/>
            <a:ext cx="7561263" cy="4824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Говорят</a:t>
            </a:r>
          </a:p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экологи.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91" name="Group 27"/>
          <p:cNvGraphicFramePr>
            <a:graphicFrameLocks noGrp="1"/>
          </p:cNvGraphicFramePr>
          <p:nvPr/>
        </p:nvGraphicFramePr>
        <p:xfrm>
          <a:off x="250825" y="95250"/>
          <a:ext cx="8893175" cy="6764338"/>
        </p:xfrm>
        <a:graphic>
          <a:graphicData uri="http://schemas.openxmlformats.org/drawingml/2006/table">
            <a:tbl>
              <a:tblPr/>
              <a:tblGrid>
                <a:gridCol w="8893175"/>
              </a:tblGrid>
              <a:tr h="42342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«Как это получается, что вода, столь ….., что без нее было бы невозможно жить, ценится так ….., тогда как алмазы, не приносящие никакой пользы, 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ценятся так …..»  \А.Смит\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00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«Замена мыла детергентами не сделала нас ….., чем мы были, но окружающую среду она сделала более …..»\ Б.Коммонер\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86" name="WordArt 22"/>
          <p:cNvSpPr>
            <a:spLocks noChangeArrowheads="1" noChangeShapeType="1" noTextEdit="1"/>
          </p:cNvSpPr>
          <p:nvPr/>
        </p:nvSpPr>
        <p:spPr bwMode="auto">
          <a:xfrm>
            <a:off x="0" y="908050"/>
            <a:ext cx="1331913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нужная</a:t>
            </a:r>
          </a:p>
        </p:txBody>
      </p:sp>
      <p:sp>
        <p:nvSpPr>
          <p:cNvPr id="11287" name="WordArt 23"/>
          <p:cNvSpPr>
            <a:spLocks noChangeArrowheads="1" noChangeShapeType="1" noTextEdit="1"/>
          </p:cNvSpPr>
          <p:nvPr/>
        </p:nvSpPr>
        <p:spPr bwMode="auto">
          <a:xfrm>
            <a:off x="4572000" y="1628775"/>
            <a:ext cx="936625" cy="265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низко</a:t>
            </a:r>
          </a:p>
        </p:txBody>
      </p:sp>
      <p:sp>
        <p:nvSpPr>
          <p:cNvPr id="11288" name="WordArt 24"/>
          <p:cNvSpPr>
            <a:spLocks noChangeArrowheads="1" noChangeShapeType="1" noTextEdit="1"/>
          </p:cNvSpPr>
          <p:nvPr/>
        </p:nvSpPr>
        <p:spPr bwMode="auto">
          <a:xfrm>
            <a:off x="3203575" y="3429000"/>
            <a:ext cx="1223963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высоко</a:t>
            </a:r>
          </a:p>
        </p:txBody>
      </p:sp>
      <p:sp>
        <p:nvSpPr>
          <p:cNvPr id="11290" name="WordArt 26"/>
          <p:cNvSpPr>
            <a:spLocks noChangeArrowheads="1" noChangeShapeType="1" noTextEdit="1"/>
          </p:cNvSpPr>
          <p:nvPr/>
        </p:nvSpPr>
        <p:spPr bwMode="auto">
          <a:xfrm>
            <a:off x="3563938" y="5229225"/>
            <a:ext cx="107950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чище</a:t>
            </a:r>
          </a:p>
        </p:txBody>
      </p:sp>
      <p:sp>
        <p:nvSpPr>
          <p:cNvPr id="11292" name="WordArt 28"/>
          <p:cNvSpPr>
            <a:spLocks noChangeArrowheads="1" noChangeShapeType="1" noTextEdit="1"/>
          </p:cNvSpPr>
          <p:nvPr/>
        </p:nvSpPr>
        <p:spPr bwMode="auto">
          <a:xfrm>
            <a:off x="3132138" y="6308725"/>
            <a:ext cx="13684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грязной</a:t>
            </a:r>
          </a:p>
        </p:txBody>
      </p:sp>
      <p:sp>
        <p:nvSpPr>
          <p:cNvPr id="13327" name="AutoShape 2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6237288"/>
            <a:ext cx="503238" cy="4667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6" grpId="0" animBg="1"/>
      <p:bldP spid="11287" grpId="0" animBg="1"/>
      <p:bldP spid="11288" grpId="0" animBg="1"/>
      <p:bldP spid="11290" grpId="0" animBg="1"/>
      <p:bldP spid="1129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539750" y="836613"/>
            <a:ext cx="7920038" cy="4897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Что правда, а </a:t>
            </a:r>
          </a:p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что ложь?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250825" y="0"/>
            <a:ext cx="8713788" cy="667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5400" b="1"/>
              <a:t>1.От курения кожа и зубы становятся желтыми.</a:t>
            </a:r>
          </a:p>
          <a:p>
            <a:r>
              <a:rPr lang="ru-RU" sz="5400" b="1">
                <a:solidFill>
                  <a:schemeClr val="accent2"/>
                </a:solidFill>
              </a:rPr>
              <a:t>2.Черные угри содержат грязь.</a:t>
            </a:r>
          </a:p>
          <a:p>
            <a:r>
              <a:rPr lang="ru-RU" sz="5400" b="1"/>
              <a:t>3.Кожа становится сальной от занятий</a:t>
            </a:r>
            <a:r>
              <a:rPr lang="ru-RU" sz="5400"/>
              <a:t> </a:t>
            </a:r>
            <a:r>
              <a:rPr lang="ru-RU" sz="5400" b="1"/>
              <a:t>спортом.</a:t>
            </a:r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3995738" y="1844675"/>
            <a:ext cx="237648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правда</a:t>
            </a:r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3059113" y="3500438"/>
            <a:ext cx="2089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ложь</a:t>
            </a:r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4427538" y="5949950"/>
            <a:ext cx="216058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ложь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79388" y="66675"/>
            <a:ext cx="8856662" cy="679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4400" b="1"/>
              <a:t>4.Кожа становится угреватой, если человек ест много мучной, жирной и сладкой пищи.</a:t>
            </a:r>
          </a:p>
          <a:p>
            <a:r>
              <a:rPr lang="ru-RU" sz="4400" b="1">
                <a:solidFill>
                  <a:schemeClr val="accent2"/>
                </a:solidFill>
              </a:rPr>
              <a:t>5.От употребления алкоголя на лице появляются красные прожилки.</a:t>
            </a:r>
          </a:p>
          <a:p>
            <a:r>
              <a:rPr lang="ru-RU" sz="4400" b="1"/>
              <a:t>6.Чтобы кожа выглядела здоровой надо исключить жирное из рациона.</a:t>
            </a: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2339975" y="2276475"/>
            <a:ext cx="216058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правда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3563938" y="4149725"/>
            <a:ext cx="216058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правда</a:t>
            </a:r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>
            <a:off x="6156325" y="6092825"/>
            <a:ext cx="18002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ложь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8" grpId="0" animBg="1"/>
      <p:bldP spid="133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79388" y="260350"/>
            <a:ext cx="8497887" cy="58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5400" b="1"/>
              <a:t>7.Наше настроение не влияет на состояние кожи.</a:t>
            </a:r>
          </a:p>
          <a:p>
            <a:r>
              <a:rPr lang="ru-RU" sz="5400" b="1">
                <a:solidFill>
                  <a:schemeClr val="accent2"/>
                </a:solidFill>
              </a:rPr>
              <a:t>8.Если ходить зимой без шапки, то волосы будут закаливаться и выглядеть красиво.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2555875" y="2205038"/>
            <a:ext cx="187166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ложь</a:t>
            </a:r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7235825" y="5516563"/>
            <a:ext cx="143986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ложь</a:t>
            </a:r>
          </a:p>
        </p:txBody>
      </p:sp>
      <p:sp>
        <p:nvSpPr>
          <p:cNvPr id="17413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237288"/>
            <a:ext cx="504825" cy="4667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"/>
          <p:cNvSpPr>
            <a:spLocks noChangeArrowheads="1" noChangeShapeType="1" noTextEdit="1"/>
          </p:cNvSpPr>
          <p:nvPr/>
        </p:nvSpPr>
        <p:spPr bwMode="auto">
          <a:xfrm>
            <a:off x="971550" y="692150"/>
            <a:ext cx="7345363" cy="4968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Найди</a:t>
            </a:r>
          </a:p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ошибки.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7" descr="{9B9457FE-68DD-4603-BDD5-E8E4AE638155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675">
            <a:off x="179388" y="2997200"/>
            <a:ext cx="20510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376" name="Group 16"/>
          <p:cNvGraphicFramePr>
            <a:graphicFrameLocks noGrp="1"/>
          </p:cNvGraphicFramePr>
          <p:nvPr/>
        </p:nvGraphicFramePr>
        <p:xfrm>
          <a:off x="250825" y="115888"/>
          <a:ext cx="8424863" cy="6675437"/>
        </p:xfrm>
        <a:graphic>
          <a:graphicData uri="http://schemas.openxmlformats.org/drawingml/2006/table">
            <a:tbl>
              <a:tblPr/>
              <a:tblGrid>
                <a:gridCol w="8424863"/>
              </a:tblGrid>
              <a:tr h="66754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Глухари вернулись с юга –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Дома очень много дел: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Гнезда нужно свить повыше,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Чтобы их медведь не съел.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Ананасы собираем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 с деревьев поскорей,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Их склюет иначе стая 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Перелетных глухарей.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65" name="Picture 18" descr="75204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43692">
            <a:off x="684213" y="4797425"/>
            <a:ext cx="936625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6" name="AutoShape 1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237288"/>
            <a:ext cx="684213" cy="620712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>
            <a:off x="611188" y="1484313"/>
            <a:ext cx="8137525" cy="3097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Водолейка.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76238" y="352425"/>
            <a:ext cx="8443912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6000" b="1" i="1"/>
              <a:t>«Наши знания никогда не могут иметь конца именно потому, что предмет познания бесконечен».</a:t>
            </a:r>
          </a:p>
          <a:p>
            <a:pPr eaLnBrk="1" hangingPunct="1"/>
            <a:endParaRPr lang="ru-RU" sz="60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4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7921625" cy="338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Почему яйцо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не тонет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 соленой воде?</a:t>
            </a:r>
          </a:p>
        </p:txBody>
      </p:sp>
      <p:pic>
        <p:nvPicPr>
          <p:cNvPr id="16389" name="Picture 5" descr="L26_p04_p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784600"/>
            <a:ext cx="4097337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8135938" cy="3343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Можно ли высушить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белье на морозе?</a:t>
            </a:r>
          </a:p>
        </p:txBody>
      </p:sp>
      <p:pic>
        <p:nvPicPr>
          <p:cNvPr id="17413" name="Picture 5" descr="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778250"/>
            <a:ext cx="4392613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4"/>
          <p:cNvSpPr>
            <a:spLocks noChangeArrowheads="1" noChangeShapeType="1" noTextEdit="1"/>
          </p:cNvSpPr>
          <p:nvPr/>
        </p:nvSpPr>
        <p:spPr bwMode="auto">
          <a:xfrm>
            <a:off x="539750" y="3068638"/>
            <a:ext cx="7993063" cy="3516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 каком органе человека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содержится наибольшее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и в каком наименьшее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количество воды?</a:t>
            </a:r>
          </a:p>
        </p:txBody>
      </p:sp>
      <p:pic>
        <p:nvPicPr>
          <p:cNvPr id="18439" name="Picture 7" descr="{A9AC7BF0-51B5-429A-9734-AE5AD476DA0D}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7" t="3957"/>
          <a:stretch>
            <a:fillRect/>
          </a:stretch>
        </p:blipFill>
        <p:spPr bwMode="auto">
          <a:xfrm>
            <a:off x="5148263" y="0"/>
            <a:ext cx="3744912" cy="306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6337300" cy="287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Есть ли вода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на Луне?</a:t>
            </a:r>
          </a:p>
        </p:txBody>
      </p:sp>
      <p:pic>
        <p:nvPicPr>
          <p:cNvPr id="24579" name="Picture 6" descr="__wallpapers_ru_skazka_1024x768_[3]A(6709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995613"/>
            <a:ext cx="5148262" cy="38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4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8351837" cy="223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Какой водопад считается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самым мощным в мире? </a:t>
            </a:r>
          </a:p>
        </p:txBody>
      </p:sp>
      <p:pic>
        <p:nvPicPr>
          <p:cNvPr id="20485" name="Picture 5" descr="04SC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708275"/>
            <a:ext cx="532765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4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488237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Может ли вода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течь вверх?</a:t>
            </a:r>
          </a:p>
        </p:txBody>
      </p:sp>
      <p:pic>
        <p:nvPicPr>
          <p:cNvPr id="21510" name="Picture 6" descr="328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479675"/>
            <a:ext cx="6626225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4"/>
          <p:cNvSpPr>
            <a:spLocks noChangeArrowheads="1" noChangeShapeType="1" noTextEdit="1"/>
          </p:cNvSpPr>
          <p:nvPr/>
        </p:nvSpPr>
        <p:spPr bwMode="auto">
          <a:xfrm>
            <a:off x="468313" y="549275"/>
            <a:ext cx="8135937" cy="3095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Назовите 8 наименований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состояния воды,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принятых в метеорологии.</a:t>
            </a:r>
          </a:p>
        </p:txBody>
      </p:sp>
      <p:sp>
        <p:nvSpPr>
          <p:cNvPr id="22533" name="WordArt 5"/>
          <p:cNvSpPr>
            <a:spLocks noChangeArrowheads="1" noChangeShapeType="1" noTextEdit="1"/>
          </p:cNvSpPr>
          <p:nvPr/>
        </p:nvSpPr>
        <p:spPr bwMode="auto">
          <a:xfrm>
            <a:off x="971550" y="4292600"/>
            <a:ext cx="7345363" cy="187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Пар, лед, снег, туман,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иней, град, облака, тучи.</a:t>
            </a:r>
          </a:p>
        </p:txBody>
      </p:sp>
      <p:sp>
        <p:nvSpPr>
          <p:cNvPr id="2765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237288"/>
            <a:ext cx="576262" cy="4667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4"/>
          <p:cNvSpPr>
            <a:spLocks noChangeArrowheads="1" noChangeShapeType="1" noTextEdit="1"/>
          </p:cNvSpPr>
          <p:nvPr/>
        </p:nvSpPr>
        <p:spPr bwMode="auto">
          <a:xfrm>
            <a:off x="1042988" y="1700213"/>
            <a:ext cx="7561262" cy="2881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Угадайка.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519113" y="496888"/>
            <a:ext cx="8374062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800" b="1"/>
              <a:t>1.Без нее, как в песне поется, «и ни туды, и ни сюды».</a:t>
            </a:r>
          </a:p>
          <a:p>
            <a:pPr eaLnBrk="1" hangingPunct="1"/>
            <a:r>
              <a:rPr lang="ru-RU" sz="4800" b="1">
                <a:solidFill>
                  <a:schemeClr val="accent2"/>
                </a:solidFill>
              </a:rPr>
              <a:t>2.Раствор пищевой карбоновой кислоты, который используется для приготовления маринадов и приправ.</a:t>
            </a:r>
          </a:p>
        </p:txBody>
      </p:sp>
      <p:sp>
        <p:nvSpPr>
          <p:cNvPr id="29702" name="WordArt 6"/>
          <p:cNvSpPr>
            <a:spLocks noChangeArrowheads="1" noChangeShapeType="1" noTextEdit="1"/>
          </p:cNvSpPr>
          <p:nvPr/>
        </p:nvSpPr>
        <p:spPr bwMode="auto">
          <a:xfrm>
            <a:off x="3276600" y="2060575"/>
            <a:ext cx="24479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вода</a:t>
            </a:r>
          </a:p>
        </p:txBody>
      </p:sp>
      <p:sp>
        <p:nvSpPr>
          <p:cNvPr id="29703" name="WordArt 7"/>
          <p:cNvSpPr>
            <a:spLocks noChangeArrowheads="1" noChangeShapeType="1" noTextEdit="1"/>
          </p:cNvSpPr>
          <p:nvPr/>
        </p:nvSpPr>
        <p:spPr bwMode="auto">
          <a:xfrm>
            <a:off x="7019925" y="5157788"/>
            <a:ext cx="1728788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уксус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  <p:bldP spid="2970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03213" y="280988"/>
            <a:ext cx="8589962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800" b="1"/>
              <a:t>3.Какое озеро самое глубокое?</a:t>
            </a:r>
          </a:p>
          <a:p>
            <a:pPr eaLnBrk="1" hangingPunct="1"/>
            <a:r>
              <a:rPr lang="ru-RU" sz="4800" b="1">
                <a:solidFill>
                  <a:schemeClr val="accent2"/>
                </a:solidFill>
              </a:rPr>
              <a:t>4.Что в огне не горит и в воде не тонет?</a:t>
            </a:r>
          </a:p>
          <a:p>
            <a:pPr eaLnBrk="1" hangingPunct="1"/>
            <a:r>
              <a:rPr lang="ru-RU" sz="4800" b="1"/>
              <a:t>5.Клеточный сок по своей сути.</a:t>
            </a:r>
          </a:p>
          <a:p>
            <a:pPr eaLnBrk="1" hangingPunct="1"/>
            <a:r>
              <a:rPr lang="ru-RU" sz="4800" b="1">
                <a:solidFill>
                  <a:schemeClr val="accent2"/>
                </a:solidFill>
              </a:rPr>
              <a:t>6.Русский художник, автор картины «Девятый вал».</a:t>
            </a:r>
          </a:p>
        </p:txBody>
      </p:sp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3779838" y="1196975"/>
            <a:ext cx="29527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Байкал</a:t>
            </a: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5364163" y="2708275"/>
            <a:ext cx="1584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лед</a:t>
            </a:r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2268538" y="4076700"/>
            <a:ext cx="251936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раствор</a:t>
            </a:r>
          </a:p>
        </p:txBody>
      </p:sp>
      <p:sp>
        <p:nvSpPr>
          <p:cNvPr id="30728" name="WordArt 8"/>
          <p:cNvSpPr>
            <a:spLocks noChangeArrowheads="1" noChangeShapeType="1" noTextEdit="1"/>
          </p:cNvSpPr>
          <p:nvPr/>
        </p:nvSpPr>
        <p:spPr bwMode="auto">
          <a:xfrm>
            <a:off x="4067175" y="6165850"/>
            <a:ext cx="37449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Айвазовский</a:t>
            </a:r>
          </a:p>
        </p:txBody>
      </p:sp>
      <p:sp>
        <p:nvSpPr>
          <p:cNvPr id="2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7950" y="6308725"/>
            <a:ext cx="431800" cy="3952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6" grpId="0" animBg="1"/>
      <p:bldP spid="30727" grpId="0" animBg="1"/>
      <p:bldP spid="307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519113" y="423863"/>
            <a:ext cx="8085137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 b="1">
                <a:solidFill>
                  <a:schemeClr val="accent2"/>
                </a:solidFill>
              </a:rPr>
              <a:t>«Учиться, а время от времени повторять изученное, разве это не приятно».</a:t>
            </a:r>
          </a:p>
          <a:p>
            <a:pPr algn="r" eaLnBrk="1" hangingPunct="1"/>
            <a:r>
              <a:rPr lang="ru-RU" sz="6000" b="1"/>
              <a:t>\ Конфуций \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4"/>
          <p:cNvSpPr>
            <a:spLocks noChangeArrowheads="1" noChangeShapeType="1" noTextEdit="1"/>
          </p:cNvSpPr>
          <p:nvPr/>
        </p:nvSpPr>
        <p:spPr bwMode="auto">
          <a:xfrm>
            <a:off x="539750" y="1196975"/>
            <a:ext cx="8208963" cy="331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Электролиты.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76238" y="496888"/>
            <a:ext cx="8767762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400" b="1"/>
              <a:t>1.Лампочка прибора для определения электропроводности загорится, если электроды поместить:</a:t>
            </a:r>
          </a:p>
          <a:p>
            <a:pPr eaLnBrk="1" hangingPunct="1"/>
            <a:r>
              <a:rPr lang="ru-RU" sz="4400" b="1"/>
              <a:t>А) в воду;</a:t>
            </a:r>
          </a:p>
          <a:p>
            <a:pPr eaLnBrk="1" hangingPunct="1"/>
            <a:r>
              <a:rPr lang="ru-RU" sz="4400" b="1"/>
              <a:t>Б) в гидроксид меди;</a:t>
            </a:r>
          </a:p>
          <a:p>
            <a:pPr eaLnBrk="1" hangingPunct="1"/>
            <a:r>
              <a:rPr lang="ru-RU" sz="4400" b="1"/>
              <a:t>В) в расплав хлорида калия;</a:t>
            </a:r>
          </a:p>
          <a:p>
            <a:pPr eaLnBrk="1" hangingPunct="1"/>
            <a:r>
              <a:rPr lang="ru-RU" sz="4400" b="1"/>
              <a:t>Г) в азот.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79388" y="66675"/>
            <a:ext cx="8964612" cy="679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400" b="1"/>
              <a:t>2.Что такое </a:t>
            </a:r>
            <a:r>
              <a:rPr lang="ru-RU" sz="4400" b="1">
                <a:solidFill>
                  <a:srgbClr val="FF3300"/>
                </a:solidFill>
              </a:rPr>
              <a:t>гидратация</a:t>
            </a:r>
            <a:r>
              <a:rPr lang="ru-RU" sz="4400" b="1"/>
              <a:t>?</a:t>
            </a:r>
          </a:p>
          <a:p>
            <a:pPr eaLnBrk="1" hangingPunct="1"/>
            <a:r>
              <a:rPr lang="ru-RU" sz="4400" b="1"/>
              <a:t>А) процесс растворения веществ в воде;</a:t>
            </a:r>
          </a:p>
          <a:p>
            <a:pPr eaLnBrk="1" hangingPunct="1"/>
            <a:r>
              <a:rPr lang="ru-RU" sz="4400" b="1"/>
              <a:t>Б) процесс распада воды на ионы;</a:t>
            </a:r>
          </a:p>
          <a:p>
            <a:pPr eaLnBrk="1" hangingPunct="1"/>
            <a:r>
              <a:rPr lang="ru-RU" sz="4400" b="1"/>
              <a:t>В) реакция обмена, в которой участвует вода;</a:t>
            </a:r>
          </a:p>
          <a:p>
            <a:pPr eaLnBrk="1" hangingPunct="1"/>
            <a:r>
              <a:rPr lang="ru-RU" sz="4400" b="1"/>
              <a:t>Г) процесс взаимодействия атомов и ионов с молекулами 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03213" y="352425"/>
            <a:ext cx="8516937" cy="545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400" b="1"/>
              <a:t>3.При диссоциации каких веществ образуются анионы только одного вида – </a:t>
            </a:r>
            <a:r>
              <a:rPr lang="ru-RU" sz="4400" b="1">
                <a:solidFill>
                  <a:srgbClr val="FF3300"/>
                </a:solidFill>
              </a:rPr>
              <a:t>гидроксид-ионы</a:t>
            </a:r>
            <a:r>
              <a:rPr lang="ru-RU" sz="4400" b="1"/>
              <a:t>?</a:t>
            </a:r>
          </a:p>
          <a:p>
            <a:pPr eaLnBrk="1" hangingPunct="1"/>
            <a:r>
              <a:rPr lang="ru-RU" sz="4400" b="1"/>
              <a:t>А) основные соли;</a:t>
            </a:r>
          </a:p>
          <a:p>
            <a:pPr eaLnBrk="1" hangingPunct="1"/>
            <a:r>
              <a:rPr lang="ru-RU" sz="4400" b="1"/>
              <a:t>Б) средние соли;</a:t>
            </a:r>
          </a:p>
          <a:p>
            <a:pPr eaLnBrk="1" hangingPunct="1"/>
            <a:r>
              <a:rPr lang="ru-RU" sz="4400" b="1"/>
              <a:t>В) кислоты;</a:t>
            </a:r>
          </a:p>
          <a:p>
            <a:pPr eaLnBrk="1" hangingPunct="1"/>
            <a:r>
              <a:rPr lang="ru-RU" sz="4400" b="1"/>
              <a:t>Г) щелочи.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48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03213" y="280988"/>
            <a:ext cx="8445500" cy="667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/>
              <a:t>4.Растворы каких веществ реагируют между собой с образованием осадка?</a:t>
            </a:r>
          </a:p>
          <a:p>
            <a:pPr eaLnBrk="1" hangingPunct="1"/>
            <a:r>
              <a:rPr lang="ru-RU" sz="5400" b="1"/>
              <a:t>А) </a:t>
            </a:r>
            <a:r>
              <a:rPr lang="en-US" sz="5400" b="1"/>
              <a:t>Fe(OH)</a:t>
            </a:r>
            <a:r>
              <a:rPr lang="en-US" sz="3200" b="1"/>
              <a:t>3</a:t>
            </a:r>
            <a:r>
              <a:rPr lang="ru-RU" sz="5400" b="1"/>
              <a:t>    </a:t>
            </a:r>
            <a:r>
              <a:rPr lang="en-US" sz="5400" b="1"/>
              <a:t> </a:t>
            </a:r>
            <a:r>
              <a:rPr lang="en-US" sz="5400" b="1">
                <a:solidFill>
                  <a:schemeClr val="accent2"/>
                </a:solidFill>
              </a:rPr>
              <a:t> HCl</a:t>
            </a:r>
            <a:endParaRPr lang="ru-RU" sz="5400" b="1">
              <a:solidFill>
                <a:schemeClr val="accent2"/>
              </a:solidFill>
            </a:endParaRPr>
          </a:p>
          <a:p>
            <a:pPr eaLnBrk="1" hangingPunct="1"/>
            <a:r>
              <a:rPr lang="ru-RU" sz="5400" b="1"/>
              <a:t>Б) </a:t>
            </a:r>
            <a:r>
              <a:rPr lang="en-US" sz="5400" b="1"/>
              <a:t>FeCl</a:t>
            </a:r>
            <a:r>
              <a:rPr lang="en-US" sz="3200" b="1"/>
              <a:t>3</a:t>
            </a:r>
            <a:r>
              <a:rPr lang="en-US" sz="5400" b="1"/>
              <a:t>        </a:t>
            </a:r>
            <a:r>
              <a:rPr lang="en-US" sz="5400" b="1">
                <a:solidFill>
                  <a:schemeClr val="accent2"/>
                </a:solidFill>
              </a:rPr>
              <a:t>HCl</a:t>
            </a:r>
            <a:endParaRPr lang="ru-RU" sz="5400" b="1">
              <a:solidFill>
                <a:schemeClr val="accent2"/>
              </a:solidFill>
            </a:endParaRPr>
          </a:p>
          <a:p>
            <a:pPr eaLnBrk="1" hangingPunct="1"/>
            <a:r>
              <a:rPr lang="ru-RU" sz="5400" b="1"/>
              <a:t>В)</a:t>
            </a:r>
            <a:r>
              <a:rPr lang="en-US" sz="5400" b="1"/>
              <a:t> FeCl</a:t>
            </a:r>
            <a:r>
              <a:rPr lang="en-US" sz="3200" b="1"/>
              <a:t>3</a:t>
            </a:r>
            <a:r>
              <a:rPr lang="ru-RU" sz="5400" b="1"/>
              <a:t>        </a:t>
            </a:r>
            <a:r>
              <a:rPr lang="en-US" sz="5400" b="1">
                <a:solidFill>
                  <a:schemeClr val="accent2"/>
                </a:solidFill>
              </a:rPr>
              <a:t>AqNO</a:t>
            </a:r>
            <a:r>
              <a:rPr lang="en-US" sz="3200" b="1">
                <a:solidFill>
                  <a:schemeClr val="accent2"/>
                </a:solidFill>
              </a:rPr>
              <a:t>3</a:t>
            </a:r>
          </a:p>
          <a:p>
            <a:pPr eaLnBrk="1" hangingPunct="1"/>
            <a:endParaRPr lang="en-US" sz="5400" b="1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35843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237288"/>
            <a:ext cx="504825" cy="4667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4"/>
          <p:cNvSpPr>
            <a:spLocks noChangeArrowheads="1" noChangeShapeType="1" noTextEdit="1"/>
          </p:cNvSpPr>
          <p:nvPr/>
        </p:nvSpPr>
        <p:spPr bwMode="auto">
          <a:xfrm>
            <a:off x="1042988" y="1196975"/>
            <a:ext cx="6913562" cy="4176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Живая</a:t>
            </a:r>
          </a:p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буква.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351838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Li  N  V  Pb  Al  Nb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37891" name="WordArt 5"/>
          <p:cNvSpPr>
            <a:spLocks noChangeArrowheads="1" noChangeShapeType="1" noTextEdit="1"/>
          </p:cNvSpPr>
          <p:nvPr/>
        </p:nvSpPr>
        <p:spPr bwMode="auto">
          <a:xfrm>
            <a:off x="323850" y="3429000"/>
            <a:ext cx="8569325" cy="2089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BR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66"/>
                </a:solidFill>
                <a:latin typeface="Arial"/>
                <a:cs typeface="Arial"/>
              </a:rPr>
              <a:t>Cd  N  Pt  Hq  Os  Na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3366"/>
              </a:solidFill>
              <a:latin typeface="Arial"/>
              <a:cs typeface="Arial"/>
            </a:endParaRPr>
          </a:p>
        </p:txBody>
      </p:sp>
      <p:sp>
        <p:nvSpPr>
          <p:cNvPr id="38918" name="WordArt 6"/>
          <p:cNvSpPr>
            <a:spLocks noChangeArrowheads="1" noChangeShapeType="1" noTextEdit="1"/>
          </p:cNvSpPr>
          <p:nvPr/>
        </p:nvSpPr>
        <p:spPr bwMode="auto">
          <a:xfrm>
            <a:off x="468313" y="2349500"/>
            <a:ext cx="792003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лавсан</a:t>
            </a:r>
          </a:p>
        </p:txBody>
      </p:sp>
      <p:sp>
        <p:nvSpPr>
          <p:cNvPr id="38919" name="WordArt 7"/>
          <p:cNvSpPr>
            <a:spLocks noChangeArrowheads="1" noChangeShapeType="1" noTextEdit="1"/>
          </p:cNvSpPr>
          <p:nvPr/>
        </p:nvSpPr>
        <p:spPr bwMode="auto">
          <a:xfrm>
            <a:off x="611188" y="5589588"/>
            <a:ext cx="8281987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капрон</a:t>
            </a:r>
          </a:p>
        </p:txBody>
      </p:sp>
      <p:sp>
        <p:nvSpPr>
          <p:cNvPr id="3789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7950" y="6381750"/>
            <a:ext cx="503238" cy="322263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nimBg="1"/>
      <p:bldP spid="389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4"/>
          <p:cNvSpPr>
            <a:spLocks noChangeArrowheads="1" noChangeShapeType="1" noTextEdit="1"/>
          </p:cNvSpPr>
          <p:nvPr/>
        </p:nvSpPr>
        <p:spPr bwMode="auto">
          <a:xfrm>
            <a:off x="827088" y="1844675"/>
            <a:ext cx="7056437" cy="252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Шарада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0" y="188913"/>
            <a:ext cx="914400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400" b="1"/>
              <a:t>Мой первый слог ты назовешь,</a:t>
            </a:r>
          </a:p>
          <a:p>
            <a:pPr eaLnBrk="1" hangingPunct="1"/>
            <a:r>
              <a:rPr lang="ru-RU" sz="4400" b="1"/>
              <a:t>Когда котенка позовешь.</a:t>
            </a:r>
          </a:p>
          <a:p>
            <a:pPr eaLnBrk="1" hangingPunct="1"/>
            <a:r>
              <a:rPr lang="ru-RU" sz="4400" b="1"/>
              <a:t>Для измеренья глубины </a:t>
            </a:r>
          </a:p>
          <a:p>
            <a:pPr eaLnBrk="1" hangingPunct="1"/>
            <a:r>
              <a:rPr lang="ru-RU" sz="4400" b="1"/>
              <a:t>Возьми второй слог ты.</a:t>
            </a:r>
          </a:p>
          <a:p>
            <a:pPr eaLnBrk="1" hangingPunct="1"/>
            <a:r>
              <a:rPr lang="ru-RU" sz="4400" b="1"/>
              <a:t>Союз же ты считай концом.</a:t>
            </a:r>
          </a:p>
          <a:p>
            <a:pPr eaLnBrk="1" hangingPunct="1"/>
            <a:r>
              <a:rPr lang="ru-RU" sz="4400" b="1"/>
              <a:t>Узнаешь, будешь молодцом.</a:t>
            </a:r>
          </a:p>
          <a:p>
            <a:pPr eaLnBrk="1" hangingPunct="1"/>
            <a:r>
              <a:rPr lang="ru-RU" sz="4400" b="1"/>
              <a:t>А в целом будет все для нас</a:t>
            </a:r>
          </a:p>
          <a:p>
            <a:pPr eaLnBrk="1" hangingPunct="1"/>
            <a:r>
              <a:rPr lang="ru-RU" sz="4400" b="1"/>
              <a:t>Веществ обычных целый класс.</a:t>
            </a:r>
          </a:p>
        </p:txBody>
      </p:sp>
      <p:sp>
        <p:nvSpPr>
          <p:cNvPr id="40965" name="WordArt 5"/>
          <p:cNvSpPr>
            <a:spLocks noChangeArrowheads="1" noChangeShapeType="1" noTextEdit="1"/>
          </p:cNvSpPr>
          <p:nvPr/>
        </p:nvSpPr>
        <p:spPr bwMode="auto">
          <a:xfrm>
            <a:off x="3492500" y="5805488"/>
            <a:ext cx="446405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Кислота</a:t>
            </a:r>
          </a:p>
        </p:txBody>
      </p:sp>
      <p:sp>
        <p:nvSpPr>
          <p:cNvPr id="3994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3850" y="6237288"/>
            <a:ext cx="504825" cy="4667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4"/>
          <p:cNvSpPr>
            <a:spLocks noChangeArrowheads="1" noChangeShapeType="1" noTextEdit="1"/>
          </p:cNvSpPr>
          <p:nvPr/>
        </p:nvSpPr>
        <p:spPr bwMode="auto">
          <a:xfrm>
            <a:off x="971550" y="1916113"/>
            <a:ext cx="7272338" cy="3241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Стоп-кадр.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05" name="Group 85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2286000"/>
                <a:gridCol w="2286000"/>
                <a:gridCol w="2286000"/>
                <a:gridCol w="2286000"/>
              </a:tblGrid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Разминка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Народные приметы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Угадайка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Говорят экологи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Что правда, а что ложь?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«Быстро едешь - больше баллов!»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Найди ошибки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Шарада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Живая буква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Водолейка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Стоп-кадр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Электролиты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CF3AB"/>
                        </a:gs>
                        <a:gs pos="100000">
                          <a:srgbClr val="FFFF00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5144" name="AutoShape 8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411413" y="1844675"/>
            <a:ext cx="360362" cy="360363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5" name="AutoShape 8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1844675"/>
            <a:ext cx="358775" cy="322263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6" name="AutoShape 8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4221163"/>
            <a:ext cx="288925" cy="250825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7" name="AutoShape 8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3438" y="4076700"/>
            <a:ext cx="360362" cy="466725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8" name="AutoShape 9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9975" y="6381750"/>
            <a:ext cx="360363" cy="322263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9" name="AutoShape 9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3438" y="1844675"/>
            <a:ext cx="360362" cy="323850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0" name="AutoShape 9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948488" y="6453188"/>
            <a:ext cx="287337" cy="250825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1" name="AutoShape 93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360362" cy="395288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2" name="AutoShape 94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19925" y="4149725"/>
            <a:ext cx="431800" cy="322263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3" name="AutoShape 95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16463" y="6381750"/>
            <a:ext cx="360362" cy="322263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54" name="AutoShape 96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9975" y="4292600"/>
            <a:ext cx="360363" cy="250825"/>
          </a:xfrm>
          <a:prstGeom prst="actionButtonInformation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002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WordArt 3"/>
          <p:cNvSpPr>
            <a:spLocks noChangeArrowheads="1" noChangeShapeType="1" noTextEdit="1"/>
          </p:cNvSpPr>
          <p:nvPr/>
        </p:nvSpPr>
        <p:spPr bwMode="auto">
          <a:xfrm>
            <a:off x="4356100" y="4581525"/>
            <a:ext cx="4173538" cy="1866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орангутан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40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8250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WordArt 3"/>
          <p:cNvSpPr>
            <a:spLocks noChangeArrowheads="1" noChangeShapeType="1" noTextEdit="1"/>
          </p:cNvSpPr>
          <p:nvPr/>
        </p:nvSpPr>
        <p:spPr bwMode="auto">
          <a:xfrm>
            <a:off x="4787900" y="4508500"/>
            <a:ext cx="2938463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лама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824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WordArt 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900113" y="4868863"/>
            <a:ext cx="3311525" cy="8921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тапир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7890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4643438" y="4508500"/>
            <a:ext cx="3673475" cy="10048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квакша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WordArt 3"/>
          <p:cNvSpPr>
            <a:spLocks noChangeArrowheads="1" noChangeShapeType="1" noTextEdit="1"/>
          </p:cNvSpPr>
          <p:nvPr/>
        </p:nvSpPr>
        <p:spPr bwMode="auto">
          <a:xfrm>
            <a:off x="3492500" y="620713"/>
            <a:ext cx="4392613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саламандра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WordArt 3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3382962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пиранья</a:t>
            </a:r>
          </a:p>
        </p:txBody>
      </p:sp>
      <p:sp>
        <p:nvSpPr>
          <p:cNvPr id="471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237288"/>
            <a:ext cx="504825" cy="46672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91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2"/>
          <p:cNvSpPr>
            <a:spLocks noChangeArrowheads="1" noChangeShapeType="1" noTextEdit="1"/>
          </p:cNvSpPr>
          <p:nvPr/>
        </p:nvSpPr>
        <p:spPr bwMode="auto">
          <a:xfrm>
            <a:off x="690563" y="1484313"/>
            <a:ext cx="7762875" cy="2881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"Быстро едешь - </a:t>
            </a:r>
          </a:p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больше баллов"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1331913" y="981075"/>
            <a:ext cx="6769100" cy="3960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Народные</a:t>
            </a:r>
          </a:p>
          <a:p>
            <a:pPr algn="ctr"/>
            <a:r>
              <a:rPr lang="ru-RU" sz="3600" b="1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приметы.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64" name="Group 20"/>
          <p:cNvGraphicFramePr>
            <a:graphicFrameLocks noGrp="1"/>
          </p:cNvGraphicFramePr>
          <p:nvPr/>
        </p:nvGraphicFramePr>
        <p:xfrm>
          <a:off x="684213" y="836613"/>
          <a:ext cx="7848600" cy="3671887"/>
        </p:xfrm>
        <a:graphic>
          <a:graphicData uri="http://schemas.openxmlformats.org/drawingml/2006/table">
            <a:tbl>
              <a:tblPr/>
              <a:tblGrid>
                <a:gridCol w="7848600"/>
              </a:tblGrid>
              <a:tr h="18367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холодный - </a:t>
                      </a:r>
                      <a:endParaRPr kumimoji="0" lang="ru-RU" sz="4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Урожай овощей большой.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65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752850"/>
            <a:ext cx="4537075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1258888" y="981075"/>
            <a:ext cx="64817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400" b="1"/>
              <a:t>Лягушки кричат - Пора сеять.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5" t="16243" r="6107" b="12891"/>
          <a:stretch>
            <a:fillRect/>
          </a:stretch>
        </p:blipFill>
        <p:spPr bwMode="auto">
          <a:xfrm>
            <a:off x="1619250" y="2852738"/>
            <a:ext cx="5616575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09" name="Group 17"/>
          <p:cNvGraphicFramePr>
            <a:graphicFrameLocks noGrp="1"/>
          </p:cNvGraphicFramePr>
          <p:nvPr/>
        </p:nvGraphicFramePr>
        <p:xfrm>
          <a:off x="1187450" y="620713"/>
          <a:ext cx="6567488" cy="3127376"/>
        </p:xfrm>
        <a:graphic>
          <a:graphicData uri="http://schemas.openxmlformats.org/drawingml/2006/table">
            <a:tbl>
              <a:tblPr/>
              <a:tblGrid>
                <a:gridCol w="6567488"/>
              </a:tblGrid>
              <a:tr h="1563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Снега много -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3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Хлеба много.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429000"/>
            <a:ext cx="4859338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33" name="Group 17"/>
          <p:cNvGraphicFramePr>
            <a:graphicFrameLocks noGrp="1"/>
          </p:cNvGraphicFramePr>
          <p:nvPr/>
        </p:nvGraphicFramePr>
        <p:xfrm>
          <a:off x="900113" y="620713"/>
          <a:ext cx="7488237" cy="2520950"/>
        </p:xfrm>
        <a:graphic>
          <a:graphicData uri="http://schemas.openxmlformats.org/drawingml/2006/table">
            <a:tbl>
              <a:tblPr/>
              <a:tblGrid>
                <a:gridCol w="7488237"/>
              </a:tblGrid>
              <a:tr h="1260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Мыши завозились -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0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голоду.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234" name="Picture 18" descr="M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284538"/>
            <a:ext cx="4824412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3e48240c2dbae496b6fe3d63e681e64c844863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653</Words>
  <Application>Microsoft Office PowerPoint</Application>
  <PresentationFormat>Экран (4:3)</PresentationFormat>
  <Paragraphs>146</Paragraphs>
  <Slides>47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51" baseType="lpstr">
      <vt:lpstr>Arial</vt:lpstr>
      <vt:lpstr>Calibri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RUSLAN</dc:creator>
  <cp:lastModifiedBy>diz</cp:lastModifiedBy>
  <cp:revision>54</cp:revision>
  <dcterms:created xsi:type="dcterms:W3CDTF">2007-03-15T15:52:07Z</dcterms:created>
  <dcterms:modified xsi:type="dcterms:W3CDTF">2012-06-17T07:16:32Z</dcterms:modified>
</cp:coreProperties>
</file>